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3" autoAdjust="0"/>
    <p:restoredTop sz="83271" autoAdjust="0"/>
  </p:normalViewPr>
  <p:slideViewPr>
    <p:cSldViewPr snapToGrid="0">
      <p:cViewPr varScale="1">
        <p:scale>
          <a:sx n="57" d="100"/>
          <a:sy n="57" d="100"/>
        </p:scale>
        <p:origin x="48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0473F-EA21-42BB-9056-79181B38B47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222B8-3658-4223-83A9-4CB2F1516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In-gain and Out-gain are coefficients of the acoustic wave, for how much a wave passed through firstly and then secondly. – Imagine a Wave through different energy levels. </a:t>
            </a:r>
            <a:endParaRPr lang="LID4096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222B8-3658-4223-83A9-4CB2F15164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9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Weight decay – The scalar multiplier of the L2 regulation (\lambda </a:t>
            </a:r>
            <a:r>
              <a:rPr lang="en-US" dirty="0" err="1">
                <a:solidFill>
                  <a:prstClr val="black"/>
                </a:solidFill>
                <a:latin typeface="Berlin Sans FB" panose="020E0602020502020306" pitchFamily="34" charset="0"/>
              </a:rPr>
              <a:t>w^Tw</a:t>
            </a: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Gradient accumulation steps – </a:t>
            </a:r>
            <a:r>
              <a:rPr lang="he-IL" dirty="0">
                <a:solidFill>
                  <a:prstClr val="black"/>
                </a:solidFill>
                <a:latin typeface="Berlin Sans FB" panose="020E0602020502020306" pitchFamily="34" charset="0"/>
              </a:rPr>
              <a:t>מספר צעדי העדכון שנצבור את </a:t>
            </a:r>
            <a:r>
              <a:rPr lang="he-IL" dirty="0" err="1">
                <a:solidFill>
                  <a:prstClr val="black"/>
                </a:solidFill>
                <a:latin typeface="Berlin Sans FB" panose="020E0602020502020306" pitchFamily="34" charset="0"/>
              </a:rPr>
              <a:t>הגראדיאנטים</a:t>
            </a:r>
            <a:r>
              <a:rPr lang="he-IL" dirty="0">
                <a:solidFill>
                  <a:prstClr val="black"/>
                </a:solidFill>
                <a:latin typeface="Berlin Sans FB" panose="020E0602020502020306" pitchFamily="34" charset="0"/>
              </a:rPr>
              <a:t> לפני ביצוע </a:t>
            </a:r>
            <a:b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</a:b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backward/forward pass</a:t>
            </a:r>
            <a:endParaRPr lang="he-IL" dirty="0">
              <a:solidFill>
                <a:prstClr val="black"/>
              </a:solidFill>
              <a:latin typeface="Berlin Sans FB" panose="020E06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Berlin Sans FB" panose="020E0602020502020306" pitchFamily="34" charset="0"/>
            </a:endParaRPr>
          </a:p>
          <a:p>
            <a:r>
              <a:rPr lang="en-US" dirty="0"/>
              <a:t>Warmup ratio – </a:t>
            </a:r>
            <a:r>
              <a:rPr lang="he-IL" dirty="0"/>
              <a:t>יחס ממספר הכולל של צעדי האימון, שבהם נבצע שינוי בקצב לינארי מ0 לקצב הלמידה הרצוי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222B8-3658-4223-83A9-4CB2F15164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58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Transfer Learning and Fine-Tuning are learning technics utilizing pre-trained models as starting point for a new task..</a:t>
            </a:r>
            <a:br>
              <a:rPr lang="en-US" dirty="0"/>
            </a:br>
            <a:r>
              <a:rPr lang="en-US" dirty="0"/>
              <a:t>Transfer Learning is to use a model pre-trained on a large dataset and to apply on a smaller dataset. Training only on new added layers, like our classification head/output.</a:t>
            </a:r>
          </a:p>
          <a:p>
            <a:r>
              <a:rPr lang="en-US" dirty="0"/>
              <a:t>Fine-Tunning is training some of original layers…</a:t>
            </a:r>
            <a:endParaRPr lang="LID4096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222B8-3658-4223-83A9-4CB2F15164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7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8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25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0582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4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9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28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7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8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32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6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4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6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9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6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0EA11-2FA8-4021-AC5D-F2D62D84D2E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52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openxmlformats.org/officeDocument/2006/relationships/slideLayout" Target="../slideLayouts/slideLayout2.xml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7.wav"/><Relationship Id="rId7" Type="http://schemas.openxmlformats.org/officeDocument/2006/relationships/image" Target="../media/image7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audio" Target="../media/media7.wav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14.png"/><Relationship Id="rId18" Type="http://schemas.openxmlformats.org/officeDocument/2006/relationships/image" Target="../media/image5.png"/><Relationship Id="rId3" Type="http://schemas.microsoft.com/office/2007/relationships/media" Target="../media/media12.wav"/><Relationship Id="rId7" Type="http://schemas.microsoft.com/office/2007/relationships/media" Target="../media/media14.wav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18.png"/><Relationship Id="rId2" Type="http://schemas.openxmlformats.org/officeDocument/2006/relationships/audio" Target="../media/media11.wav"/><Relationship Id="rId16" Type="http://schemas.openxmlformats.org/officeDocument/2006/relationships/image" Target="../media/image17.png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openxmlformats.org/officeDocument/2006/relationships/slideLayout" Target="../slideLayouts/slideLayout2.xml"/><Relationship Id="rId5" Type="http://schemas.microsoft.com/office/2007/relationships/media" Target="../media/media13.wav"/><Relationship Id="rId15" Type="http://schemas.openxmlformats.org/officeDocument/2006/relationships/image" Target="../media/image16.png"/><Relationship Id="rId10" Type="http://schemas.openxmlformats.org/officeDocument/2006/relationships/audio" Target="../media/media15.wav"/><Relationship Id="rId4" Type="http://schemas.openxmlformats.org/officeDocument/2006/relationships/audio" Target="../media/media12.wav"/><Relationship Id="rId9" Type="http://schemas.microsoft.com/office/2007/relationships/media" Target="../media/media15.wav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466600-B705-4B90-9D01-614094FEB01D}"/>
              </a:ext>
            </a:extLst>
          </p:cNvPr>
          <p:cNvSpPr/>
          <p:nvPr/>
        </p:nvSpPr>
        <p:spPr>
          <a:xfrm>
            <a:off x="116927" y="846274"/>
            <a:ext cx="119581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Music Genre Classification Using </a:t>
            </a:r>
            <a:r>
              <a:rPr lang="en-US" sz="3200" b="1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en-US" sz="32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Audio Spectrogram Transformer</a:t>
            </a:r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823DC836-CD69-4C39-8480-994301F3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1068" l="3672" r="96250">
                        <a14:foregroundMark x1="9844" y1="12200" x2="4844" y2="69717"/>
                        <a14:foregroundMark x1="4844" y1="69717" x2="11719" y2="15468"/>
                        <a14:foregroundMark x1="12422" y1="52288" x2="12422" y2="52288"/>
                        <a14:foregroundMark x1="26406" y1="52505" x2="40234" y2="52070"/>
                        <a14:foregroundMark x1="40234" y1="52070" x2="42188" y2="52723"/>
                        <a14:foregroundMark x1="91797" y1="48802" x2="87578" y2="52288"/>
                        <a14:foregroundMark x1="90697" y1="77589" x2="90625" y2="91285"/>
                        <a14:foregroundMark x1="90859" y1="47059" x2="90738" y2="70012"/>
                        <a14:foregroundMark x1="93006" y1="78018" x2="91875" y2="87364"/>
                        <a14:foregroundMark x1="93184" y1="76542" x2="93022" y2="77885"/>
                        <a14:foregroundMark x1="94836" y1="62888" x2="93955" y2="70167"/>
                        <a14:foregroundMark x1="96250" y1="51198" x2="95542" y2="57050"/>
                        <a14:foregroundMark x1="3672" y1="19826" x2="3672" y2="19826"/>
                        <a14:foregroundMark x1="91094" y1="68192" x2="91094" y2="68192"/>
                        <a14:foregroundMark x1="91016" y1="68192" x2="91016" y2="68192"/>
                        <a14:foregroundMark x1="91016" y1="68192" x2="91016" y2="68192"/>
                        <a14:foregroundMark x1="91250" y1="68192" x2="92266" y2="68192"/>
                        <a14:foregroundMark x1="93281" y1="67538" x2="89531" y2="67974"/>
                        <a14:foregroundMark x1="91250" y1="64270" x2="91250" y2="63617"/>
                        <a14:foregroundMark x1="91328" y1="62309" x2="91172" y2="70806"/>
                        <a14:backgroundMark x1="96953" y1="61220" x2="94297" y2="60349"/>
                        <a14:backgroundMark x1="92969" y1="61874" x2="92031" y2="61874"/>
                        <a14:backgroundMark x1="95469" y1="56863" x2="95469" y2="56863"/>
                        <a14:backgroundMark x1="94609" y1="62527" x2="94609" y2="62527"/>
                        <a14:backgroundMark x1="93125" y1="75817" x2="93125" y2="75817"/>
                        <a14:backgroundMark x1="92891" y1="74946" x2="92891" y2="74946"/>
                        <a14:backgroundMark x1="92656" y1="74074" x2="93516" y2="74074"/>
                        <a14:backgroundMark x1="92188" y1="74074" x2="88672" y2="73420"/>
                        <a14:backgroundMark x1="93203" y1="75599" x2="93203" y2="75599"/>
                        <a14:backgroundMark x1="93672" y1="75599" x2="93438" y2="75599"/>
                        <a14:backgroundMark x1="93281" y1="74292" x2="92969" y2="74292"/>
                        <a14:backgroundMark x1="93203" y1="74946" x2="93516" y2="75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7" y="1861937"/>
            <a:ext cx="11940485" cy="42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4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4841390" y="0"/>
            <a:ext cx="2509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Summary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821066" y="1604387"/>
            <a:ext cx="98924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At this project, we have utilized some of topics we have learned in class, 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in real world scenarios.</a:t>
            </a:r>
            <a:br>
              <a:rPr lang="en-US" dirty="0">
                <a:latin typeface="Berlin Sans FB" panose="020E0602020502020306" pitchFamily="34" charset="0"/>
              </a:rPr>
            </a:b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have shown in this project, that even for a dataset that was researched more than once.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lang="en-US" dirty="0">
                <a:latin typeface="Berlin Sans FB" panose="020E0602020502020306" pitchFamily="34" charset="0"/>
              </a:rPr>
              <a:t>As learning architecture technologies keeps evolving, there are still more to learn.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For example, the uncovered potential of Transformer based models.</a:t>
            </a:r>
            <a:br>
              <a:rPr lang="en-US" dirty="0">
                <a:latin typeface="Berlin Sans FB" panose="020E0602020502020306" pitchFamily="34" charset="0"/>
              </a:rPr>
            </a:b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Furthermore, the main principle of our project, Transfer Learning and Fine-Tuning: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By utilizing existing</a:t>
            </a:r>
            <a:r>
              <a:rPr lang="en-US" dirty="0">
                <a:latin typeface="Berlin Sans FB" panose="020E0602020502020306" pitchFamily="34" charset="0"/>
              </a:rPr>
              <a:t> pre-trained model on a task close to ours, we managed to bridge new methods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in short time to our task.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37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041BEF6-AE7E-47BC-AAA0-4B0DE70D1489}"/>
              </a:ext>
            </a:extLst>
          </p:cNvPr>
          <p:cNvSpPr/>
          <p:nvPr/>
        </p:nvSpPr>
        <p:spPr>
          <a:xfrm>
            <a:off x="4398170" y="2000844"/>
            <a:ext cx="3538538" cy="2505075"/>
          </a:xfrm>
          <a:prstGeom prst="ellipse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softEdge rad="12700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angle"/>
            </a:sp3d>
          </a:bodyPr>
          <a:lstStyle/>
          <a:p>
            <a:pPr algn="ctr"/>
            <a:r>
              <a:rPr lang="en-US" sz="6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GTZAN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2AC5DF-9CE8-4A08-807D-378088E56FDA}"/>
              </a:ext>
            </a:extLst>
          </p:cNvPr>
          <p:cNvSpPr>
            <a:spLocks noChangeAspect="1"/>
          </p:cNvSpPr>
          <p:nvPr/>
        </p:nvSpPr>
        <p:spPr>
          <a:xfrm>
            <a:off x="7179469" y="82150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convex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Classical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753DB6-81A6-4EF3-8F46-A00A17C70750}"/>
              </a:ext>
            </a:extLst>
          </p:cNvPr>
          <p:cNvSpPr>
            <a:spLocks noChangeAspect="1"/>
          </p:cNvSpPr>
          <p:nvPr/>
        </p:nvSpPr>
        <p:spPr>
          <a:xfrm>
            <a:off x="9105899" y="1272775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Blues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A4BA7A-993F-4EFF-B508-C40E65700ACB}"/>
              </a:ext>
            </a:extLst>
          </p:cNvPr>
          <p:cNvSpPr>
            <a:spLocks noChangeAspect="1"/>
          </p:cNvSpPr>
          <p:nvPr/>
        </p:nvSpPr>
        <p:spPr>
          <a:xfrm>
            <a:off x="9582150" y="3448049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Country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220A51-1657-4B24-B8C5-ED801D52AB85}"/>
              </a:ext>
            </a:extLst>
          </p:cNvPr>
          <p:cNvSpPr>
            <a:spLocks noChangeAspect="1"/>
          </p:cNvSpPr>
          <p:nvPr/>
        </p:nvSpPr>
        <p:spPr>
          <a:xfrm>
            <a:off x="7793831" y="3604023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Disco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DDBE60-994E-449A-A017-448F6D6AD483}"/>
              </a:ext>
            </a:extLst>
          </p:cNvPr>
          <p:cNvSpPr>
            <a:spLocks noChangeAspect="1"/>
          </p:cNvSpPr>
          <p:nvPr/>
        </p:nvSpPr>
        <p:spPr>
          <a:xfrm>
            <a:off x="6304359" y="5233986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 err="1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Hiphop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2D466D-AFBB-4B4F-A025-588EE15C7691}"/>
              </a:ext>
            </a:extLst>
          </p:cNvPr>
          <p:cNvSpPr>
            <a:spLocks noChangeAspect="1"/>
          </p:cNvSpPr>
          <p:nvPr/>
        </p:nvSpPr>
        <p:spPr>
          <a:xfrm>
            <a:off x="3295650" y="5326861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Jazz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15F1AA-3970-4896-BBC2-596A33C6D7CC}"/>
              </a:ext>
            </a:extLst>
          </p:cNvPr>
          <p:cNvSpPr>
            <a:spLocks noChangeAspect="1"/>
          </p:cNvSpPr>
          <p:nvPr/>
        </p:nvSpPr>
        <p:spPr>
          <a:xfrm>
            <a:off x="1326356" y="3690936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Metal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0438CB-860B-4471-B26D-2980E036E733}"/>
              </a:ext>
            </a:extLst>
          </p:cNvPr>
          <p:cNvSpPr>
            <a:spLocks noChangeAspect="1"/>
          </p:cNvSpPr>
          <p:nvPr/>
        </p:nvSpPr>
        <p:spPr>
          <a:xfrm>
            <a:off x="2400301" y="2413398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Pop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60A709-AE52-409A-8155-6226F74E97B5}"/>
              </a:ext>
            </a:extLst>
          </p:cNvPr>
          <p:cNvSpPr>
            <a:spLocks noChangeAspect="1"/>
          </p:cNvSpPr>
          <p:nvPr/>
        </p:nvSpPr>
        <p:spPr>
          <a:xfrm>
            <a:off x="1649016" y="584004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Reggae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CB9701-BC11-4BAA-B271-0C70D8A96E52}"/>
              </a:ext>
            </a:extLst>
          </p:cNvPr>
          <p:cNvSpPr>
            <a:spLocks noChangeAspect="1"/>
          </p:cNvSpPr>
          <p:nvPr/>
        </p:nvSpPr>
        <p:spPr>
          <a:xfrm>
            <a:off x="4326732" y="414336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Rock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8" name="classical.00002">
            <a:hlinkClick r:id="" action="ppaction://media"/>
            <a:extLst>
              <a:ext uri="{FF2B5EF4-FFF2-40B4-BE49-F238E27FC236}">
                <a16:creationId xmlns:a16="http://schemas.microsoft.com/office/drawing/2014/main" id="{E46EFF77-5F1E-402F-AF05-D7F246C74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18871" y="852752"/>
            <a:ext cx="270000" cy="270000"/>
          </a:xfrm>
          <a:prstGeom prst="rect">
            <a:avLst/>
          </a:prstGeom>
        </p:spPr>
      </p:pic>
      <p:pic>
        <p:nvPicPr>
          <p:cNvPr id="31" name="blues.00001">
            <a:hlinkClick r:id="" action="ppaction://media"/>
            <a:extLst>
              <a:ext uri="{FF2B5EF4-FFF2-40B4-BE49-F238E27FC236}">
                <a16:creationId xmlns:a16="http://schemas.microsoft.com/office/drawing/2014/main" id="{CF3CC999-5C06-4AE1-97B0-749F973813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9726783" y="2076450"/>
            <a:ext cx="270273" cy="270273"/>
          </a:xfrm>
          <a:prstGeom prst="rect">
            <a:avLst/>
          </a:prstGeom>
        </p:spPr>
      </p:pic>
      <p:pic>
        <p:nvPicPr>
          <p:cNvPr id="32" name="country.00001">
            <a:hlinkClick r:id="" action="ppaction://media"/>
            <a:extLst>
              <a:ext uri="{FF2B5EF4-FFF2-40B4-BE49-F238E27FC236}">
                <a16:creationId xmlns:a16="http://schemas.microsoft.com/office/drawing/2014/main" id="{E24B5EB7-256C-443C-BC47-DB93AB30A94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0222221" y="4223448"/>
            <a:ext cx="270000" cy="270000"/>
          </a:xfrm>
          <a:prstGeom prst="rect">
            <a:avLst/>
          </a:prstGeom>
        </p:spPr>
      </p:pic>
      <p:pic>
        <p:nvPicPr>
          <p:cNvPr id="33" name="disco.00001">
            <a:hlinkClick r:id="" action="ppaction://media"/>
            <a:extLst>
              <a:ext uri="{FF2B5EF4-FFF2-40B4-BE49-F238E27FC236}">
                <a16:creationId xmlns:a16="http://schemas.microsoft.com/office/drawing/2014/main" id="{CDD8683F-7E78-442E-9975-C8B9D450693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432254" y="4387023"/>
            <a:ext cx="270000" cy="270000"/>
          </a:xfrm>
          <a:prstGeom prst="rect">
            <a:avLst/>
          </a:prstGeom>
        </p:spPr>
      </p:pic>
      <p:pic>
        <p:nvPicPr>
          <p:cNvPr id="34" name="hiphop.00001">
            <a:hlinkClick r:id="" action="ppaction://media"/>
            <a:extLst>
              <a:ext uri="{FF2B5EF4-FFF2-40B4-BE49-F238E27FC236}">
                <a16:creationId xmlns:a16="http://schemas.microsoft.com/office/drawing/2014/main" id="{F8FF9013-FE29-465F-A7E5-67C1C295026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949219" y="6016625"/>
            <a:ext cx="270000" cy="270000"/>
          </a:xfrm>
          <a:prstGeom prst="rect">
            <a:avLst/>
          </a:prstGeom>
        </p:spPr>
      </p:pic>
      <p:pic>
        <p:nvPicPr>
          <p:cNvPr id="35" name="jazz.00002">
            <a:hlinkClick r:id="" action="ppaction://media"/>
            <a:extLst>
              <a:ext uri="{FF2B5EF4-FFF2-40B4-BE49-F238E27FC236}">
                <a16:creationId xmlns:a16="http://schemas.microsoft.com/office/drawing/2014/main" id="{0EF0E2BB-C7CF-49F2-B4DB-CE29980009C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935721" y="6098186"/>
            <a:ext cx="270000" cy="270000"/>
          </a:xfrm>
          <a:prstGeom prst="rect">
            <a:avLst/>
          </a:prstGeom>
        </p:spPr>
      </p:pic>
      <p:pic>
        <p:nvPicPr>
          <p:cNvPr id="36" name="metal.00002">
            <a:hlinkClick r:id="" action="ppaction://media"/>
            <a:extLst>
              <a:ext uri="{FF2B5EF4-FFF2-40B4-BE49-F238E27FC236}">
                <a16:creationId xmlns:a16="http://schemas.microsoft.com/office/drawing/2014/main" id="{F2D04CC9-5605-4670-B08C-A3423B0AF421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966427" y="4467819"/>
            <a:ext cx="270000" cy="270000"/>
          </a:xfrm>
          <a:prstGeom prst="rect">
            <a:avLst/>
          </a:prstGeom>
        </p:spPr>
      </p:pic>
      <p:pic>
        <p:nvPicPr>
          <p:cNvPr id="37" name="pop.00001">
            <a:hlinkClick r:id="" action="ppaction://media"/>
            <a:extLst>
              <a:ext uri="{FF2B5EF4-FFF2-40B4-BE49-F238E27FC236}">
                <a16:creationId xmlns:a16="http://schemas.microsoft.com/office/drawing/2014/main" id="{9A5F2A1E-A570-443F-8B07-4E984E85B3F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026058" y="3218854"/>
            <a:ext cx="270000" cy="270000"/>
          </a:xfrm>
          <a:prstGeom prst="rect">
            <a:avLst/>
          </a:prstGeom>
        </p:spPr>
      </p:pic>
      <p:pic>
        <p:nvPicPr>
          <p:cNvPr id="38" name="reggae.00000">
            <a:hlinkClick r:id="" action="ppaction://media"/>
            <a:extLst>
              <a:ext uri="{FF2B5EF4-FFF2-40B4-BE49-F238E27FC236}">
                <a16:creationId xmlns:a16="http://schemas.microsoft.com/office/drawing/2014/main" id="{019400BF-BF38-4AB5-93D0-0280F740F008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78645" y="1392711"/>
            <a:ext cx="270000" cy="270000"/>
          </a:xfrm>
          <a:prstGeom prst="rect">
            <a:avLst/>
          </a:prstGeom>
        </p:spPr>
      </p:pic>
      <p:pic>
        <p:nvPicPr>
          <p:cNvPr id="39" name="rock.00032">
            <a:hlinkClick r:id="" action="ppaction://media"/>
            <a:extLst>
              <a:ext uri="{FF2B5EF4-FFF2-40B4-BE49-F238E27FC236}">
                <a16:creationId xmlns:a16="http://schemas.microsoft.com/office/drawing/2014/main" id="{25FF695E-6CE0-47F4-B50E-64859747E702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955331" y="1179915"/>
            <a:ext cx="270000" cy="27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F65D6C-DE60-4014-99AA-C0DB3115646F}"/>
              </a:ext>
            </a:extLst>
          </p:cNvPr>
          <p:cNvSpPr txBox="1"/>
          <p:nvPr/>
        </p:nvSpPr>
        <p:spPr>
          <a:xfrm>
            <a:off x="7594716" y="6529986"/>
            <a:ext cx="9879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https://huggingface.co/datasets/marsyas/gtzan</a:t>
            </a:r>
          </a:p>
        </p:txBody>
      </p:sp>
    </p:spTree>
    <p:extLst>
      <p:ext uri="{BB962C8B-B14F-4D97-AF65-F5344CB8AC3E}">
        <p14:creationId xmlns:p14="http://schemas.microsoft.com/office/powerpoint/2010/main" val="25152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1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A8DE-D67B-4EA2-A92C-76EAD5A5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-287946"/>
            <a:ext cx="6172200" cy="1478570"/>
          </a:xfrm>
        </p:spPr>
        <p:txBody>
          <a:bodyPr/>
          <a:lstStyle/>
          <a:p>
            <a:pPr algn="ctr"/>
            <a:r>
              <a:rPr lang="en-US" dirty="0" err="1"/>
              <a:t>MeL</a:t>
            </a:r>
            <a:r>
              <a:rPr lang="en-US" dirty="0"/>
              <a:t> spectrograms</a:t>
            </a:r>
          </a:p>
        </p:txBody>
      </p:sp>
      <p:pic>
        <p:nvPicPr>
          <p:cNvPr id="2050" name="Picture 2" descr="Short-time Fourier transform (STFT) of a speech signal. | Download  Scientific Diagram">
            <a:extLst>
              <a:ext uri="{FF2B5EF4-FFF2-40B4-BE49-F238E27FC236}">
                <a16:creationId xmlns:a16="http://schemas.microsoft.com/office/drawing/2014/main" id="{58640C18-A8C5-4B53-9E40-5DAD12F01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0" y="868672"/>
            <a:ext cx="3311664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52535-C6FE-4B03-9600-60F1B01F60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50" t="3024" r="2047" b="2226"/>
          <a:stretch/>
        </p:blipFill>
        <p:spPr>
          <a:xfrm>
            <a:off x="5879164" y="875411"/>
            <a:ext cx="4667250" cy="268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1841F-7C57-4BA3-BBB1-05A8902AAC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6" t="12377" r="9906" b="12378"/>
          <a:stretch/>
        </p:blipFill>
        <p:spPr>
          <a:xfrm>
            <a:off x="5377838" y="4362960"/>
            <a:ext cx="2938463" cy="19165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E70FBF-DD66-4622-B40B-BF332ED88B55}"/>
              </a:ext>
            </a:extLst>
          </p:cNvPr>
          <p:cNvSpPr>
            <a:spLocks noChangeAspect="1"/>
          </p:cNvSpPr>
          <p:nvPr/>
        </p:nvSpPr>
        <p:spPr>
          <a:xfrm>
            <a:off x="6214715" y="3812410"/>
            <a:ext cx="1046559" cy="908471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14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Reggae</a:t>
            </a:r>
            <a:endParaRPr lang="en-US" sz="1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" name="reggae.00000">
            <a:hlinkClick r:id="" action="ppaction://media"/>
            <a:extLst>
              <a:ext uri="{FF2B5EF4-FFF2-40B4-BE49-F238E27FC236}">
                <a16:creationId xmlns:a16="http://schemas.microsoft.com/office/drawing/2014/main" id="{358162EC-A410-4D37-B452-A70B90C84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58688" y="4371407"/>
            <a:ext cx="180000" cy="1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844EF0-C776-4B58-9EB5-321C2AEA427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2" t="12248" r="9731" b="12248"/>
          <a:stretch/>
        </p:blipFill>
        <p:spPr>
          <a:xfrm>
            <a:off x="8637414" y="4362960"/>
            <a:ext cx="2938463" cy="190638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33EC6CA-5321-4F01-9D51-D7ACB7413B7E}"/>
              </a:ext>
            </a:extLst>
          </p:cNvPr>
          <p:cNvSpPr>
            <a:spLocks noChangeAspect="1"/>
          </p:cNvSpPr>
          <p:nvPr/>
        </p:nvSpPr>
        <p:spPr>
          <a:xfrm>
            <a:off x="9436406" y="3909360"/>
            <a:ext cx="1045094" cy="9072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14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Metal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metal.00002">
            <a:hlinkClick r:id="" action="ppaction://media"/>
            <a:extLst>
              <a:ext uri="{FF2B5EF4-FFF2-40B4-BE49-F238E27FC236}">
                <a16:creationId xmlns:a16="http://schemas.microsoft.com/office/drawing/2014/main" id="{DF37F7D8-A4C3-468A-9D89-394BF86C211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68953" y="4471253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4E248E-3C77-443E-B7D8-B071F2704397}"/>
              </a:ext>
            </a:extLst>
          </p:cNvPr>
          <p:cNvSpPr txBox="1"/>
          <p:nvPr/>
        </p:nvSpPr>
        <p:spPr>
          <a:xfrm>
            <a:off x="6342331" y="6269346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https://github.com/musikalkemist/AudioSignalProcessingForML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6C41F-6716-4D51-B0C5-2951DC143722}"/>
              </a:ext>
            </a:extLst>
          </p:cNvPr>
          <p:cNvSpPr txBox="1"/>
          <p:nvPr/>
        </p:nvSpPr>
        <p:spPr>
          <a:xfrm>
            <a:off x="2797187" y="6520296"/>
            <a:ext cx="1039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https://www.youtube.com/watch?v=iCwMQJnKk2c&amp;list=PL-wATfeyAMNqIee7cH3q1bh4QJFAaeNv0</a:t>
            </a:r>
          </a:p>
        </p:txBody>
      </p:sp>
    </p:spTree>
    <p:extLst>
      <p:ext uri="{BB962C8B-B14F-4D97-AF65-F5344CB8AC3E}">
        <p14:creationId xmlns:p14="http://schemas.microsoft.com/office/powerpoint/2010/main" val="5754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0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A8DE-D67B-4EA2-A92C-76EAD5A5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518" y="-221271"/>
            <a:ext cx="7700963" cy="1478570"/>
          </a:xfrm>
        </p:spPr>
        <p:txBody>
          <a:bodyPr/>
          <a:lstStyle/>
          <a:p>
            <a:pPr algn="ctr"/>
            <a:r>
              <a:rPr lang="en-US" dirty="0"/>
              <a:t>Audio Spectrogram 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2A714-3C71-406C-92E0-B973DDEF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59" y="1062844"/>
            <a:ext cx="5910881" cy="447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20683-E154-481A-BE00-34A4CE8CA719}"/>
              </a:ext>
            </a:extLst>
          </p:cNvPr>
          <p:cNvSpPr txBox="1"/>
          <p:nvPr/>
        </p:nvSpPr>
        <p:spPr>
          <a:xfrm>
            <a:off x="6454729" y="6185238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AST: Audio Spectrogram Transformer, Yuan Gong et al.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08DB4-F171-41BC-9CA0-82571D4370F6}"/>
              </a:ext>
            </a:extLst>
          </p:cNvPr>
          <p:cNvSpPr txBox="1"/>
          <p:nvPr/>
        </p:nvSpPr>
        <p:spPr>
          <a:xfrm>
            <a:off x="3805517" y="6448808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https://huggingface.co/docs/transformers/en/model_doc/audio-spectrogram-transformer</a:t>
            </a:r>
          </a:p>
        </p:txBody>
      </p:sp>
    </p:spTree>
    <p:extLst>
      <p:ext uri="{BB962C8B-B14F-4D97-AF65-F5344CB8AC3E}">
        <p14:creationId xmlns:p14="http://schemas.microsoft.com/office/powerpoint/2010/main" val="265165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4FCE40-D7B8-431B-81C4-7008A425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" t="17062" r="6288" b="32238"/>
          <a:stretch/>
        </p:blipFill>
        <p:spPr>
          <a:xfrm>
            <a:off x="5891212" y="2214282"/>
            <a:ext cx="1872224" cy="2294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6A8DE-D67B-4EA2-A92C-76EAD5A5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-287946"/>
            <a:ext cx="6172200" cy="1478570"/>
          </a:xfrm>
        </p:spPr>
        <p:txBody>
          <a:bodyPr/>
          <a:lstStyle/>
          <a:p>
            <a:pPr algn="ctr"/>
            <a:r>
              <a:rPr lang="en-US" dirty="0"/>
              <a:t>Fine Tuned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23FF9-FDD9-4CBF-A57E-6F683819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2818085"/>
            <a:ext cx="3000375" cy="22695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B9BE6B-5F4E-40A3-92FA-7A26F1586502}"/>
              </a:ext>
            </a:extLst>
          </p:cNvPr>
          <p:cNvCxnSpPr>
            <a:cxnSpLocks/>
          </p:cNvCxnSpPr>
          <p:nvPr/>
        </p:nvCxnSpPr>
        <p:spPr>
          <a:xfrm flipV="1">
            <a:off x="4391025" y="2208194"/>
            <a:ext cx="1500186" cy="954107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378E9A-43EB-42A0-AF50-B9927C7882EF}"/>
              </a:ext>
            </a:extLst>
          </p:cNvPr>
          <p:cNvCxnSpPr>
            <a:cxnSpLocks/>
          </p:cNvCxnSpPr>
          <p:nvPr/>
        </p:nvCxnSpPr>
        <p:spPr>
          <a:xfrm>
            <a:off x="4391024" y="3162301"/>
            <a:ext cx="1500187" cy="134694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C49B6E-ADFA-4F76-8C82-37C4DDDF57A2}"/>
              </a:ext>
            </a:extLst>
          </p:cNvPr>
          <p:cNvCxnSpPr>
            <a:cxnSpLocks/>
          </p:cNvCxnSpPr>
          <p:nvPr/>
        </p:nvCxnSpPr>
        <p:spPr>
          <a:xfrm flipV="1">
            <a:off x="6499411" y="2214282"/>
            <a:ext cx="0" cy="271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D40D5E-B581-4EB3-9F8D-F42B39638DDB}"/>
                  </a:ext>
                </a:extLst>
              </p:cNvPr>
              <p:cNvSpPr txBox="1"/>
              <p:nvPr/>
            </p:nvSpPr>
            <p:spPr>
              <a:xfrm>
                <a:off x="6664231" y="1828703"/>
                <a:ext cx="6172200" cy="1994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𝛂</m:t>
                          </m:r>
                          <m:r>
                            <a:rPr 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𝐀𝐁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br>
                  <a:rPr lang="en-US" sz="2000" b="1" dirty="0"/>
                </a:br>
                <a:endParaRPr lang="en-US" sz="2000" b="1" dirty="0"/>
              </a:p>
              <a:p>
                <a:pPr>
                  <a:lnSpc>
                    <a:spcPct val="150000"/>
                  </a:lnSpc>
                </a:pPr>
                <a:r>
                  <a:rPr lang="en-US" sz="2000" b="1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sup>
                    </m:sSup>
                  </m:oMath>
                </a14:m>
                <a:endParaRPr lang="en-US" sz="20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D40D5E-B581-4EB3-9F8D-F42B39638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31" y="1828703"/>
                <a:ext cx="6172200" cy="1994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0BC225E-B30D-4F60-86E9-C14F70798524}"/>
              </a:ext>
            </a:extLst>
          </p:cNvPr>
          <p:cNvSpPr txBox="1"/>
          <p:nvPr/>
        </p:nvSpPr>
        <p:spPr>
          <a:xfrm>
            <a:off x="9220378" y="1527363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DoRA</a:t>
            </a:r>
            <a:endParaRPr lang="en-US" sz="28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716696-847A-4E04-9F66-9A218BF299C0}"/>
              </a:ext>
            </a:extLst>
          </p:cNvPr>
          <p:cNvCxnSpPr>
            <a:cxnSpLocks/>
          </p:cNvCxnSpPr>
          <p:nvPr/>
        </p:nvCxnSpPr>
        <p:spPr>
          <a:xfrm flipH="1" flipV="1">
            <a:off x="2061416" y="1588877"/>
            <a:ext cx="1019922" cy="122921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0162EE-EF90-4A67-9CE9-FA196EE884E9}"/>
              </a:ext>
            </a:extLst>
          </p:cNvPr>
          <p:cNvCxnSpPr>
            <a:cxnSpLocks/>
          </p:cNvCxnSpPr>
          <p:nvPr/>
        </p:nvCxnSpPr>
        <p:spPr>
          <a:xfrm flipV="1">
            <a:off x="3068499" y="1588877"/>
            <a:ext cx="970101" cy="123683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F4FCDE-3D56-4F37-B538-1E3F49CC8A17}"/>
              </a:ext>
            </a:extLst>
          </p:cNvPr>
          <p:cNvSpPr txBox="1"/>
          <p:nvPr/>
        </p:nvSpPr>
        <p:spPr>
          <a:xfrm>
            <a:off x="2005156" y="787287"/>
            <a:ext cx="2421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 FC layers with dropout</a:t>
            </a:r>
          </a:p>
        </p:txBody>
      </p:sp>
      <p:pic>
        <p:nvPicPr>
          <p:cNvPr id="3076" name="Picture 4" descr="Comparison of the ReLu and GeLu activation functions. ReLu is simpler... |  Download Scientific Diagram">
            <a:extLst>
              <a:ext uri="{FF2B5EF4-FFF2-40B4-BE49-F238E27FC236}">
                <a16:creationId xmlns:a16="http://schemas.microsoft.com/office/drawing/2014/main" id="{27D9CE04-EBE1-4A4B-BF1E-7268542D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4209524"/>
            <a:ext cx="3583903" cy="2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3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3621972" y="117847"/>
            <a:ext cx="494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Audio Augmentation</a:t>
            </a:r>
            <a:endParaRPr lang="LID4096" sz="36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836885" y="1231850"/>
            <a:ext cx="7022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To enrich the training process,  we added variations of the train-set with effects to itself. Diversity to improve performance and generalization.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B02269E-6605-AD44-ADA6-D64BDBAE8857}"/>
              </a:ext>
            </a:extLst>
          </p:cNvPr>
          <p:cNvSpPr txBox="1"/>
          <p:nvPr/>
        </p:nvSpPr>
        <p:spPr>
          <a:xfrm>
            <a:off x="1036956" y="1929571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Change of pace</a:t>
            </a:r>
            <a:r>
              <a:rPr lang="en-US" dirty="0">
                <a:latin typeface="Berlin Sans FB" panose="020E0602020502020306" pitchFamily="34" charset="0"/>
              </a:rPr>
              <a:t>: a fast-paced and a slow-paced samples.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Adds variety in the pacing of the data, to fit real world.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7B472BE-67D8-A2F4-B989-24307C49C056}"/>
              </a:ext>
            </a:extLst>
          </p:cNvPr>
          <p:cNvSpPr txBox="1"/>
          <p:nvPr/>
        </p:nvSpPr>
        <p:spPr>
          <a:xfrm>
            <a:off x="972037" y="2806735"/>
            <a:ext cx="609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Frequency filter: a high-pass and low-pass filters samples.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Adding the feeling of distance, volume, and recordings.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EB5EFC4-2214-0A5E-6D7A-57B6F07D311C}"/>
              </a:ext>
            </a:extLst>
          </p:cNvPr>
          <p:cNvSpPr txBox="1"/>
          <p:nvPr/>
        </p:nvSpPr>
        <p:spPr>
          <a:xfrm>
            <a:off x="972037" y="3632588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Sample with Echo effects: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Music played in live concerts usually has reflecting acoustic from the surrounding. 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9EC3F80-858C-790D-83F9-76E60378456D}"/>
              </a:ext>
            </a:extLst>
          </p:cNvPr>
          <p:cNvSpPr txBox="1"/>
          <p:nvPr/>
        </p:nvSpPr>
        <p:spPr>
          <a:xfrm>
            <a:off x="958019" y="4555918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Sample with a bundle(ensemble) of some of the effects.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F3BDD7D5-E9A0-FF64-1930-821246C85BE0}"/>
              </a:ext>
            </a:extLst>
          </p:cNvPr>
          <p:cNvSpPr txBox="1"/>
          <p:nvPr/>
        </p:nvSpPr>
        <p:spPr>
          <a:xfrm>
            <a:off x="2474992" y="5658770"/>
            <a:ext cx="3960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The parameters for each effect are chosen randomly for each sample.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B43712-82FC-F88C-7D9D-922A622E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77" y="1335064"/>
            <a:ext cx="4082101" cy="8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289E40C5-CA26-A5A7-A339-2F7510268EDE}"/>
              </a:ext>
            </a:extLst>
          </p:cNvPr>
          <p:cNvSpPr txBox="1"/>
          <p:nvPr/>
        </p:nvSpPr>
        <p:spPr>
          <a:xfrm>
            <a:off x="7937449" y="1070531"/>
            <a:ext cx="1680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Original 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6F2CA9-99BA-66D2-D29C-4B1ADAF3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77" y="2458481"/>
            <a:ext cx="4082102" cy="8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567A553E-571A-A164-C040-EED0E3F9B7CC}"/>
              </a:ext>
            </a:extLst>
          </p:cNvPr>
          <p:cNvSpPr txBox="1"/>
          <p:nvPr/>
        </p:nvSpPr>
        <p:spPr>
          <a:xfrm>
            <a:off x="7937448" y="2172634"/>
            <a:ext cx="2474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slow-paced effect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074F82-4597-94A1-46FF-A86EBFE4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431" y="3589182"/>
            <a:ext cx="4130310" cy="86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9">
            <a:extLst>
              <a:ext uri="{FF2B5EF4-FFF2-40B4-BE49-F238E27FC236}">
                <a16:creationId xmlns:a16="http://schemas.microsoft.com/office/drawing/2014/main" id="{BD91E9E4-43FB-456A-E2CE-86722AA59DC7}"/>
              </a:ext>
            </a:extLst>
          </p:cNvPr>
          <p:cNvSpPr txBox="1"/>
          <p:nvPr/>
        </p:nvSpPr>
        <p:spPr>
          <a:xfrm>
            <a:off x="7936952" y="3332649"/>
            <a:ext cx="2977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High-pass frequency filter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A7C948-EB1C-D6E7-9608-81325783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269" y="4689807"/>
            <a:ext cx="4130310" cy="8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CB9B354F-76F4-CC14-D344-74B8C7B51C3A}"/>
              </a:ext>
            </a:extLst>
          </p:cNvPr>
          <p:cNvSpPr txBox="1"/>
          <p:nvPr/>
        </p:nvSpPr>
        <p:spPr>
          <a:xfrm>
            <a:off x="7868153" y="4471317"/>
            <a:ext cx="2977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Low-pass frequency filter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59F546-7A1E-53B1-4979-A9C2FF19E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53" y="5805789"/>
            <a:ext cx="4130310" cy="8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146ADE-9EA8-97F8-3CB2-095622CDF88A}"/>
              </a:ext>
            </a:extLst>
          </p:cNvPr>
          <p:cNvSpPr txBox="1"/>
          <p:nvPr/>
        </p:nvSpPr>
        <p:spPr>
          <a:xfrm>
            <a:off x="7868152" y="5567914"/>
            <a:ext cx="2977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echo effect</a:t>
            </a:r>
          </a:p>
        </p:txBody>
      </p:sp>
      <p:pic>
        <p:nvPicPr>
          <p:cNvPr id="29" name="original">
            <a:hlinkClick r:id="" action="ppaction://media"/>
            <a:extLst>
              <a:ext uri="{FF2B5EF4-FFF2-40B4-BE49-F238E27FC236}">
                <a16:creationId xmlns:a16="http://schemas.microsoft.com/office/drawing/2014/main" id="{D52300EB-DFEF-44A6-A43F-838C552214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1635289"/>
            <a:ext cx="359826" cy="359826"/>
          </a:xfrm>
          <a:prstGeom prst="rect">
            <a:avLst/>
          </a:prstGeom>
        </p:spPr>
      </p:pic>
      <p:pic>
        <p:nvPicPr>
          <p:cNvPr id="30" name="slow">
            <a:hlinkClick r:id="" action="ppaction://media"/>
            <a:extLst>
              <a:ext uri="{FF2B5EF4-FFF2-40B4-BE49-F238E27FC236}">
                <a16:creationId xmlns:a16="http://schemas.microsoft.com/office/drawing/2014/main" id="{F0653C88-EEC5-40EE-9E0F-959B2705C1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2627136"/>
            <a:ext cx="385313" cy="385313"/>
          </a:xfrm>
          <a:prstGeom prst="rect">
            <a:avLst/>
          </a:prstGeom>
        </p:spPr>
      </p:pic>
      <p:pic>
        <p:nvPicPr>
          <p:cNvPr id="31" name="high_pass">
            <a:hlinkClick r:id="" action="ppaction://media"/>
            <a:extLst>
              <a:ext uri="{FF2B5EF4-FFF2-40B4-BE49-F238E27FC236}">
                <a16:creationId xmlns:a16="http://schemas.microsoft.com/office/drawing/2014/main" id="{75B86A89-ED95-49BD-B5FA-477E48C8B59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3806496"/>
            <a:ext cx="369332" cy="369332"/>
          </a:xfrm>
          <a:prstGeom prst="rect">
            <a:avLst/>
          </a:prstGeom>
        </p:spPr>
      </p:pic>
      <p:pic>
        <p:nvPicPr>
          <p:cNvPr id="32" name="low_pass">
            <a:hlinkClick r:id="" action="ppaction://media"/>
            <a:extLst>
              <a:ext uri="{FF2B5EF4-FFF2-40B4-BE49-F238E27FC236}">
                <a16:creationId xmlns:a16="http://schemas.microsoft.com/office/drawing/2014/main" id="{E579EFF8-4558-4645-A80C-A20CAD9B795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4932358"/>
            <a:ext cx="393940" cy="393940"/>
          </a:xfrm>
          <a:prstGeom prst="rect">
            <a:avLst/>
          </a:prstGeom>
        </p:spPr>
      </p:pic>
      <p:pic>
        <p:nvPicPr>
          <p:cNvPr id="3" name="echo">
            <a:hlinkClick r:id="" action="ppaction://media"/>
            <a:extLst>
              <a:ext uri="{FF2B5EF4-FFF2-40B4-BE49-F238E27FC236}">
                <a16:creationId xmlns:a16="http://schemas.microsoft.com/office/drawing/2014/main" id="{16AA2749-EE78-E0D2-F304-A93B6634B58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605562" y="6058570"/>
            <a:ext cx="361296" cy="3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97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0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2292687" y="0"/>
            <a:ext cx="760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Hyperparameters Search - </a:t>
            </a:r>
            <a:r>
              <a:rPr lang="en-US" sz="3600" cap="all" dirty="0" err="1">
                <a:latin typeface="+mj-lt"/>
                <a:ea typeface="+mj-ea"/>
                <a:cs typeface="+mj-cs"/>
              </a:rPr>
              <a:t>Optuna</a:t>
            </a:r>
            <a:endParaRPr lang="LID4096" sz="36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905471" y="871096"/>
            <a:ext cx="778290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Aside the normal parameters we seek in training,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also have hyperparameters that define our model arch and training.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We use </a:t>
            </a:r>
            <a:r>
              <a:rPr lang="en-US" dirty="0" err="1">
                <a:latin typeface="Berlin Sans FB" panose="020E0602020502020306" pitchFamily="34" charset="0"/>
              </a:rPr>
              <a:t>Optuna</a:t>
            </a:r>
            <a:r>
              <a:rPr lang="en-US" dirty="0">
                <a:latin typeface="Berlin Sans FB" panose="020E0602020502020306" pitchFamily="34" charset="0"/>
              </a:rPr>
              <a:t>, an automatic framework for hyperparameter optimization.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It is simple and fully supported over HF Trainer API.</a:t>
            </a:r>
            <a:br>
              <a:rPr lang="en-US" dirty="0">
                <a:latin typeface="Berlin Sans FB" panose="020E0602020502020306" pitchFamily="34" charset="0"/>
              </a:rPr>
            </a:br>
            <a:br>
              <a:rPr lang="en-US" dirty="0">
                <a:latin typeface="Berlin Sans FB" panose="020E0602020502020306" pitchFamily="34" charset="0"/>
              </a:rPr>
            </a:b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Our Hyperparameter space is(After HP search):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The learning rate: ~0.0001322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Warmup ratio: ~0.085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Classifier hidden layer size: 200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Weight decay: ~0.067624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Training batch size</a:t>
            </a:r>
            <a:r>
              <a:rPr lang="en-US">
                <a:latin typeface="Berlin Sans FB" panose="020E0602020502020306" pitchFamily="34" charset="0"/>
              </a:rPr>
              <a:t>: 16</a:t>
            </a:r>
            <a:endParaRPr lang="en-US" dirty="0">
              <a:latin typeface="Berlin Sans FB" panose="020E0602020502020306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Training number of epochs: 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Encoder min layer to update: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Encoded updated alpha and rank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561ADE9-AF69-4E45-8380-A6C1B44DEA90}"/>
              </a:ext>
            </a:extLst>
          </p:cNvPr>
          <p:cNvSpPr txBox="1"/>
          <p:nvPr/>
        </p:nvSpPr>
        <p:spPr>
          <a:xfrm>
            <a:off x="6222124" y="2533089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Hyperparameters search results: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ran 35 trials and reached 87-89% evaluation accuracy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and 83-87% on test set.</a:t>
            </a:r>
          </a:p>
        </p:txBody>
      </p:sp>
      <p:pic>
        <p:nvPicPr>
          <p:cNvPr id="8" name="Picture 7" descr="A graph with a bar&#10;&#10;Description automatically generated">
            <a:extLst>
              <a:ext uri="{FF2B5EF4-FFF2-40B4-BE49-F238E27FC236}">
                <a16:creationId xmlns:a16="http://schemas.microsoft.com/office/drawing/2014/main" id="{C8779CC9-01BA-53A4-73AA-63220F402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39" y="3679959"/>
            <a:ext cx="6335664" cy="19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4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4293428" y="0"/>
            <a:ext cx="360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Generalization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881372" y="815484"/>
            <a:ext cx="7681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have tested our model, with some samples from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Jamendo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 website.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 huge music platform with more than 400</a:t>
            </a:r>
            <a:r>
              <a:rPr lang="en-US" dirty="0">
                <a:latin typeface="Berlin Sans FB" panose="020E0602020502020306" pitchFamily="34" charset="0"/>
              </a:rPr>
              <a:t>,000 titles free to use for the public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with metadata like genre for personal use.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05F4A-46AE-BDA0-4BCA-297974424643}"/>
              </a:ext>
            </a:extLst>
          </p:cNvPr>
          <p:cNvSpPr txBox="1"/>
          <p:nvPr/>
        </p:nvSpPr>
        <p:spPr>
          <a:xfrm>
            <a:off x="982111" y="3108296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And have reached these finding in average confidence: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4311A-A675-6F9D-FA46-869E7D3E4B72}"/>
              </a:ext>
            </a:extLst>
          </p:cNvPr>
          <p:cNvSpPr txBox="1"/>
          <p:nvPr/>
        </p:nvSpPr>
        <p:spPr>
          <a:xfrm>
            <a:off x="1348353" y="3477628"/>
            <a:ext cx="43893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Burning You(Blues) – 49%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Clair De Lune(Classical) – 93% classical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Golden Standard(Country) – 78%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Magenta Six(Disco) – 68%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Royalty(</a:t>
            </a:r>
            <a:r>
              <a:rPr lang="en-US" dirty="0" err="1"/>
              <a:t>Hiphop</a:t>
            </a:r>
            <a:r>
              <a:rPr lang="en-US" dirty="0"/>
              <a:t>) – 56%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Fifth(Jazz) – 75% Jazz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Us (Metal) – 81% Metal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 You Anymore (Pop) – 97%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River (</a:t>
            </a:r>
            <a:r>
              <a:rPr lang="en-US" dirty="0" err="1"/>
              <a:t>Raggae</a:t>
            </a:r>
            <a:r>
              <a:rPr lang="en-US" dirty="0"/>
              <a:t>) – 83%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Molotov Heart (Rock) – 68% Metal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7722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4474731" y="2921168"/>
            <a:ext cx="360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Questions?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953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6691</TotalTime>
  <Words>800</Words>
  <Application>Microsoft Office PowerPoint</Application>
  <PresentationFormat>Widescreen</PresentationFormat>
  <Paragraphs>80</Paragraphs>
  <Slides>10</Slides>
  <Notes>3</Notes>
  <HiddenSlides>1</HiddenSlides>
  <MMClips>17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Berlin Sans FB</vt:lpstr>
      <vt:lpstr>Calibri</vt:lpstr>
      <vt:lpstr>Cambria Math</vt:lpstr>
      <vt:lpstr>Tw Cen MT</vt:lpstr>
      <vt:lpstr>Circuit</vt:lpstr>
      <vt:lpstr>PowerPoint Presentation</vt:lpstr>
      <vt:lpstr>PowerPoint Presentation</vt:lpstr>
      <vt:lpstr>MeL spectrograms</vt:lpstr>
      <vt:lpstr>Audio Spectrogram Transformer</vt:lpstr>
      <vt:lpstr>Fine Tuned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Reuven Ajamy</dc:creator>
  <cp:lastModifiedBy>Reuven Ajamy</cp:lastModifiedBy>
  <cp:revision>283</cp:revision>
  <dcterms:created xsi:type="dcterms:W3CDTF">2024-07-03T11:20:22Z</dcterms:created>
  <dcterms:modified xsi:type="dcterms:W3CDTF">2024-08-21T15:14:10Z</dcterms:modified>
</cp:coreProperties>
</file>